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0"/>
  </p:notesMasterIdLst>
  <p:handoutMasterIdLst>
    <p:handoutMasterId r:id="rId31"/>
  </p:handoutMasterIdLst>
  <p:sldIdLst>
    <p:sldId id="279" r:id="rId4"/>
    <p:sldId id="574" r:id="rId5"/>
    <p:sldId id="564" r:id="rId6"/>
    <p:sldId id="576" r:id="rId7"/>
    <p:sldId id="570" r:id="rId8"/>
    <p:sldId id="495" r:id="rId9"/>
    <p:sldId id="575" r:id="rId10"/>
    <p:sldId id="559" r:id="rId11"/>
    <p:sldId id="560" r:id="rId12"/>
    <p:sldId id="554" r:id="rId13"/>
    <p:sldId id="587" r:id="rId14"/>
    <p:sldId id="586" r:id="rId15"/>
    <p:sldId id="583" r:id="rId16"/>
    <p:sldId id="582" r:id="rId17"/>
    <p:sldId id="584" r:id="rId18"/>
    <p:sldId id="579" r:id="rId19"/>
    <p:sldId id="580" r:id="rId20"/>
    <p:sldId id="562" r:id="rId21"/>
    <p:sldId id="531" r:id="rId22"/>
    <p:sldId id="553" r:id="rId23"/>
    <p:sldId id="585" r:id="rId24"/>
    <p:sldId id="507" r:id="rId25"/>
    <p:sldId id="572" r:id="rId26"/>
    <p:sldId id="567" r:id="rId27"/>
    <p:sldId id="568" r:id="rId28"/>
    <p:sldId id="569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54416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5953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4772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17827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1335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0328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51065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Recommendation Feedback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“Desired Future State for Water”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Wastewater</a:t>
            </a:r>
            <a:r>
              <a:rPr lang="en-US" sz="3200" b="1" i="1" dirty="0"/>
              <a:t>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i="1" dirty="0"/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FF00"/>
                </a:solidFill>
              </a:rPr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Today’s Issue: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Minnesota’s Desired “Future State for Water”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2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Minnesota’s Desired Future State for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5671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* Think long term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*  What water legacy would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you like your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grandchildren?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* </a:t>
            </a:r>
            <a:r>
              <a:rPr lang="en-US" sz="2000" b="1" dirty="0" smtClean="0">
                <a:solidFill>
                  <a:srgbClr val="FFFF00"/>
                </a:solidFill>
              </a:rPr>
              <a:t>Maintain what we have?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*  Improve?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*  Protect some aspects?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*  Set priorities/make choices?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*  Enhance/improve upon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  today’s conditions?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*  Legacy Amendment a success?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4724400" y="1752600"/>
            <a:ext cx="370949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2834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0" y="-19050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Future State: What are the Issues?</a:t>
            </a:r>
          </a:p>
          <a:p>
            <a:pPr algn="ctr">
              <a:defRPr/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95401"/>
            <a:ext cx="80613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Legacy Amendment has been transformational!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has been accomplished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the half-way point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 water improvements may not meet           citizen expectations?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Monitoring and evaluation </a:t>
            </a:r>
          </a:p>
          <a:p>
            <a:pPr marR="640080">
              <a:lnSpc>
                <a:spcPct val="115000"/>
              </a:lnSpc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are well underway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 to reflect adjust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0080">
              <a:lnSpc>
                <a:spcPct val="115000"/>
              </a:lnSpc>
              <a:tabLst>
                <a:tab pos="6306820" algn="l"/>
              </a:tabLs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72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3807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Future State– Issues (2)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3999"/>
            <a:ext cx="7543800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Citizens, Admin, Legislature, LCCMR,   CWC, LSOHF all have roles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Now may be time to reflect and refocus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Balance long and shot term goals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 more to implementation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Find a balance between conservation, protection, and the economy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Prioritize our water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resources?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Think long term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605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3807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What can we do?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11251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0">
              <a:lnSpc>
                <a:spcPct val="115000"/>
              </a:lnSpc>
              <a:tabLst>
                <a:tab pos="6306820" algn="l"/>
              </a:tabLs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086600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Focus on implementation</a:t>
            </a: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our future state</a:t>
            </a: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Balance protection, preservation and improvement</a:t>
            </a: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 hard decisions about what can </a:t>
            </a:r>
          </a:p>
          <a:p>
            <a:pPr marR="14605">
              <a:lnSpc>
                <a:spcPct val="115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be done and how it can be funded- Prioritize</a:t>
            </a: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Create  protected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status for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features?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Enhance conservation </a:t>
            </a:r>
            <a:r>
              <a:rPr lang="en-GB" sz="24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easements</a:t>
            </a:r>
          </a:p>
          <a:p>
            <a:pPr marL="457200" marR="1460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the end of the amendment</a:t>
            </a: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Future State (1)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73232" cy="477669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Water bank accounts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Locally-led water management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  <a:p>
            <a:r>
              <a:rPr lang="en-US" b="1" dirty="0">
                <a:solidFill>
                  <a:srgbClr val="FFFF00"/>
                </a:solidFill>
              </a:rPr>
              <a:t>Control </a:t>
            </a:r>
            <a:r>
              <a:rPr lang="en-US" b="1" dirty="0" smtClean="0">
                <a:solidFill>
                  <a:srgbClr val="FFFF00"/>
                </a:solidFill>
              </a:rPr>
              <a:t>invasive species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Understand </a:t>
            </a:r>
            <a:r>
              <a:rPr lang="en-US" b="1" dirty="0" smtClean="0">
                <a:solidFill>
                  <a:srgbClr val="FFFF00"/>
                </a:solidFill>
              </a:rPr>
              <a:t>ecosystem services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Enhance </a:t>
            </a:r>
            <a:r>
              <a:rPr lang="en-US" b="1" dirty="0" smtClean="0">
                <a:solidFill>
                  <a:srgbClr val="FFFF00"/>
                </a:solidFill>
              </a:rPr>
              <a:t>water appropriation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Increase </a:t>
            </a:r>
            <a:r>
              <a:rPr lang="en-US" b="1" dirty="0" smtClean="0">
                <a:solidFill>
                  <a:srgbClr val="FFFF00"/>
                </a:solidFill>
              </a:rPr>
              <a:t>public education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Control </a:t>
            </a:r>
            <a:r>
              <a:rPr lang="en-US" b="1" dirty="0" smtClean="0">
                <a:solidFill>
                  <a:srgbClr val="FFFF00"/>
                </a:solidFill>
              </a:rPr>
              <a:t>emerging contaminants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Increase </a:t>
            </a:r>
            <a:r>
              <a:rPr lang="en-US" b="1" dirty="0" smtClean="0">
                <a:solidFill>
                  <a:srgbClr val="FFFF00"/>
                </a:solidFill>
              </a:rPr>
              <a:t>information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analysis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Increase knowledge about water </a:t>
            </a:r>
            <a:r>
              <a:rPr lang="en-US" b="1" dirty="0" smtClean="0">
                <a:solidFill>
                  <a:srgbClr val="FFFF00"/>
                </a:solidFill>
              </a:rPr>
              <a:t>supply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Future State (2)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83"/>
            <a:ext cx="8249432" cy="4856714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Recharge and </a:t>
            </a:r>
            <a:r>
              <a:rPr lang="en-US" sz="2800" b="1" dirty="0" smtClean="0">
                <a:solidFill>
                  <a:srgbClr val="FFFF00"/>
                </a:solidFill>
              </a:rPr>
              <a:t>re-use </a:t>
            </a:r>
            <a:r>
              <a:rPr lang="en-US" sz="2800" b="1" dirty="0">
                <a:solidFill>
                  <a:srgbClr val="FFFF00"/>
                </a:solidFill>
              </a:rPr>
              <a:t>of excess </a:t>
            </a:r>
            <a:r>
              <a:rPr lang="en-US" sz="2800" b="1" dirty="0" smtClean="0">
                <a:solidFill>
                  <a:srgbClr val="FFFF00"/>
                </a:solidFill>
              </a:rPr>
              <a:t>water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Keeping </a:t>
            </a:r>
            <a:r>
              <a:rPr lang="en-US" sz="2800" b="1" dirty="0" smtClean="0">
                <a:solidFill>
                  <a:srgbClr val="FFFF00"/>
                </a:solidFill>
              </a:rPr>
              <a:t>water </a:t>
            </a:r>
            <a:r>
              <a:rPr lang="en-US" sz="2800" b="1" dirty="0">
                <a:solidFill>
                  <a:srgbClr val="FFFF00"/>
                </a:solidFill>
              </a:rPr>
              <a:t>on the </a:t>
            </a:r>
            <a:r>
              <a:rPr lang="en-US" sz="2800" b="1" dirty="0" smtClean="0">
                <a:solidFill>
                  <a:srgbClr val="FFFF00"/>
                </a:solidFill>
              </a:rPr>
              <a:t>land 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Aging </a:t>
            </a:r>
            <a:r>
              <a:rPr lang="en-US" sz="2800" b="1" dirty="0" smtClean="0">
                <a:solidFill>
                  <a:srgbClr val="FFFF00"/>
                </a:solidFill>
              </a:rPr>
              <a:t>infrastructure  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Plan for an uncertain future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Protect </a:t>
            </a:r>
            <a:r>
              <a:rPr lang="en-US" sz="2800" b="1" dirty="0" smtClean="0">
                <a:solidFill>
                  <a:srgbClr val="FFFF00"/>
                </a:solidFill>
              </a:rPr>
              <a:t>lakes  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Protect </a:t>
            </a:r>
            <a:r>
              <a:rPr lang="en-US" sz="2800" b="1" dirty="0" smtClean="0">
                <a:solidFill>
                  <a:srgbClr val="FFFF00"/>
                </a:solidFill>
              </a:rPr>
              <a:t>rivers/groundwater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Implement </a:t>
            </a:r>
            <a:r>
              <a:rPr lang="en-US" sz="2800" b="1" dirty="0" smtClean="0">
                <a:solidFill>
                  <a:srgbClr val="FFFF00"/>
                </a:solidFill>
              </a:rPr>
              <a:t>water policy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Recognize the full value of water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Water quality degradation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3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0866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18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8847"/>
            <a:ext cx="8305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/>
            <a:endParaRPr lang="en-US" sz="4000" b="1" u="sng" dirty="0" smtClean="0">
              <a:solidFill>
                <a:srgbClr val="FFFF00"/>
              </a:solidFill>
            </a:endParaRPr>
          </a:p>
          <a:p>
            <a:pPr marL="517525" lvl="1"/>
            <a:r>
              <a:rPr lang="en-US" sz="4000" b="1" dirty="0" smtClean="0">
                <a:solidFill>
                  <a:srgbClr val="FFFF00"/>
                </a:solidFill>
              </a:rPr>
              <a:t>Today’s Request:</a:t>
            </a:r>
          </a:p>
          <a:p>
            <a:pPr marL="517525" lvl="1"/>
            <a:endParaRPr lang="en-US" sz="4000" b="1" dirty="0" smtClean="0">
              <a:solidFill>
                <a:srgbClr val="FFFF00"/>
              </a:solidFill>
            </a:endParaRP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Small groups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Review issues/recommendations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issues?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stakeholders?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Rank issues (H/L)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Seeking your input--not consensus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Will revisit issues later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9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LWC members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Abra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Pollock (MMB)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Kasey Gerkovich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</a:t>
            </a:r>
            <a:r>
              <a:rPr lang="en-US" sz="2800" b="1" dirty="0" smtClean="0">
                <a:solidFill>
                  <a:srgbClr val="FFFF00"/>
                </a:solidFill>
              </a:rPr>
              <a:t>H,L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Outcome for today: an example –drinking water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49432" cy="5632311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FFFF00"/>
                </a:solidFill>
              </a:rPr>
              <a:t>Improve </a:t>
            </a:r>
            <a:r>
              <a:rPr lang="en-US" sz="2000" b="1" dirty="0" smtClean="0">
                <a:solidFill>
                  <a:srgbClr val="FFFF00"/>
                </a:solidFill>
              </a:rPr>
              <a:t>monitoring/ information/education/mitigation </a:t>
            </a:r>
            <a:r>
              <a:rPr lang="en-US" sz="2000" b="1" dirty="0">
                <a:solidFill>
                  <a:srgbClr val="FFFF00"/>
                </a:solidFill>
              </a:rPr>
              <a:t>of contaminants  </a:t>
            </a:r>
            <a:r>
              <a:rPr lang="en-US" sz="2000" b="1" dirty="0" smtClean="0">
                <a:solidFill>
                  <a:srgbClr val="FFFF00"/>
                </a:solidFill>
              </a:rPr>
              <a:t>Increase investment </a:t>
            </a:r>
            <a:r>
              <a:rPr lang="en-US" sz="2000" b="1" dirty="0">
                <a:solidFill>
                  <a:srgbClr val="FFFF00"/>
                </a:solidFill>
              </a:rPr>
              <a:t>in </a:t>
            </a:r>
            <a:r>
              <a:rPr lang="en-US" sz="2000" b="1" dirty="0" smtClean="0">
                <a:solidFill>
                  <a:srgbClr val="FFFF00"/>
                </a:solidFill>
              </a:rPr>
              <a:t>drinking </a:t>
            </a:r>
            <a:r>
              <a:rPr lang="en-US" sz="2000" b="1" dirty="0">
                <a:solidFill>
                  <a:srgbClr val="FFFF00"/>
                </a:solidFill>
              </a:rPr>
              <a:t>water infrastructure </a:t>
            </a: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Increase </a:t>
            </a:r>
            <a:r>
              <a:rPr lang="en-US" sz="2000" b="1" dirty="0">
                <a:solidFill>
                  <a:srgbClr val="FFFF00"/>
                </a:solidFill>
              </a:rPr>
              <a:t>support for source-water protection  </a:t>
            </a: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Increase the MDH drinking water hook-up fee. </a:t>
            </a: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Monitoring to detect potential threats to water supplies </a:t>
            </a: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Assess/invest </a:t>
            </a:r>
            <a:r>
              <a:rPr lang="en-US" sz="2000" b="1" dirty="0">
                <a:solidFill>
                  <a:srgbClr val="FFFF00"/>
                </a:solidFill>
              </a:rPr>
              <a:t>in water </a:t>
            </a:r>
            <a:r>
              <a:rPr lang="en-US" sz="2000" b="1" dirty="0" smtClean="0">
                <a:solidFill>
                  <a:srgbClr val="FFFF00"/>
                </a:solidFill>
              </a:rPr>
              <a:t>asset </a:t>
            </a:r>
            <a:r>
              <a:rPr lang="en-US" sz="2000" b="1" dirty="0">
                <a:solidFill>
                  <a:srgbClr val="FFFF00"/>
                </a:solidFill>
              </a:rPr>
              <a:t>management </a:t>
            </a:r>
            <a:r>
              <a:rPr lang="en-US" sz="2000" b="1" dirty="0" smtClean="0">
                <a:solidFill>
                  <a:srgbClr val="FFFF00"/>
                </a:solidFill>
              </a:rPr>
              <a:t>plans</a:t>
            </a:r>
          </a:p>
          <a:p>
            <a:pPr lvl="0"/>
            <a:endParaRPr lang="en-US" sz="2000" b="1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Implement the groundwater protection </a:t>
            </a:r>
            <a:r>
              <a:rPr lang="en-US" sz="2000" dirty="0" smtClean="0">
                <a:solidFill>
                  <a:srgbClr val="FFFF00"/>
                </a:solidFill>
              </a:rPr>
              <a:t>rule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Embrace new technology for drinking </a:t>
            </a: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Identify </a:t>
            </a:r>
            <a:r>
              <a:rPr lang="en-US" sz="2000" dirty="0" smtClean="0">
                <a:solidFill>
                  <a:srgbClr val="FFFF00"/>
                </a:solidFill>
              </a:rPr>
              <a:t>location/condition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failing </a:t>
            </a:r>
            <a:r>
              <a:rPr lang="en-US" sz="2000" dirty="0">
                <a:solidFill>
                  <a:srgbClr val="FFFF00"/>
                </a:solidFill>
              </a:rPr>
              <a:t>septic systems</a:t>
            </a: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Legislation: failing homes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businesses wastewater systems</a:t>
            </a:r>
            <a:r>
              <a:rPr lang="en-US" sz="2000" b="1" dirty="0" smtClean="0"/>
              <a:t>. </a:t>
            </a:r>
          </a:p>
          <a:p>
            <a:pPr lvl="0"/>
            <a:endParaRPr lang="en-US" sz="2000" b="1" dirty="0"/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return provision for </a:t>
            </a:r>
            <a:r>
              <a:rPr lang="en-US" sz="2000" dirty="0" smtClean="0"/>
              <a:t>pharmaceuticals</a:t>
            </a:r>
            <a:endParaRPr lang="en-US" sz="2000" dirty="0"/>
          </a:p>
          <a:p>
            <a:pPr lvl="0"/>
            <a:r>
              <a:rPr lang="en-US" sz="2000" dirty="0" smtClean="0"/>
              <a:t>Funds to assess viruses</a:t>
            </a:r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surface </a:t>
            </a:r>
            <a:r>
              <a:rPr lang="en-US" sz="2000" dirty="0" smtClean="0"/>
              <a:t>water/source </a:t>
            </a:r>
            <a:r>
              <a:rPr lang="en-US" sz="2000" dirty="0"/>
              <a:t>water protection </a:t>
            </a:r>
          </a:p>
          <a:p>
            <a:pPr lvl="0"/>
            <a:r>
              <a:rPr lang="en-US" sz="2000" dirty="0"/>
              <a:t>Suggested: Adopt risk-based management of drinking water threats</a:t>
            </a:r>
          </a:p>
          <a:p>
            <a:pPr lvl="0"/>
            <a:r>
              <a:rPr lang="en-US" sz="2000" dirty="0"/>
              <a:t>Suggested: Revise statutes/improve agency </a:t>
            </a:r>
            <a:r>
              <a:rPr lang="en-US" sz="2000" dirty="0" smtClean="0"/>
              <a:t>management of water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224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Complete Issue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 based on your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LWC Members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Additional 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Legislature- before session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2272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 and most important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" y="-28355"/>
            <a:ext cx="9254836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86800" y="6248400"/>
            <a:ext cx="228600" cy="381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9869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Please turn in your spreadsheet (1 per group)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28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Legislative Water Commission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286847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REVIEW-state agencies’ water policy reports &amp; recommendations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GATHER- data and comments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LEGISLATIVE RECOMMENDATIONS: Assist legislature in formulating legislation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SHARE-data &amp; information with LCCMR, CWC, legislative standing committees, upon request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COORDINATE-with the CWC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9784"/>
            <a:ext cx="8458200" cy="457971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 regarding 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LSOHC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5952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LWC: 12 Members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7376"/>
              </p:ext>
            </p:extLst>
          </p:nvPr>
        </p:nvGraphicFramePr>
        <p:xfrm>
          <a:off x="486714" y="1066800"/>
          <a:ext cx="8428687" cy="48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Plymouth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Draheim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Lake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 Valley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Gruenhagen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Glencoe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Shoreview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Mankato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Torkelson*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Hanska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Luverne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Wiger*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3877985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Overview of possible 2019 Issues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Describe Today’s Issue  and Recommendations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Small Group Review/Report-Out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Next Steps</a:t>
            </a: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3988784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 with recommendations: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many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86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7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Six Issue Areas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2833</TotalTime>
  <Words>1157</Words>
  <Application>Microsoft Office PowerPoint</Application>
  <PresentationFormat>On-screen Show (4:3)</PresentationFormat>
  <Paragraphs>336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Legislative Water Commission</vt:lpstr>
      <vt:lpstr>How can the recommendations be used?</vt:lpstr>
      <vt:lpstr>LWC: 12 Members</vt:lpstr>
      <vt:lpstr>Agenda</vt:lpstr>
      <vt:lpstr>2019 Recommendations</vt:lpstr>
      <vt:lpstr>PowerPoint Presentation</vt:lpstr>
      <vt:lpstr>PowerPoint Presentation</vt:lpstr>
      <vt:lpstr>PowerPoint Presentation</vt:lpstr>
      <vt:lpstr>PowerPoint Presentation</vt:lpstr>
      <vt:lpstr>Minnesota’s Desired Future State for Water</vt:lpstr>
      <vt:lpstr>PowerPoint Presentation</vt:lpstr>
      <vt:lpstr>PowerPoint Presentation</vt:lpstr>
      <vt:lpstr>PowerPoint Presentation</vt:lpstr>
      <vt:lpstr>Recommendations: Future State (1)</vt:lpstr>
      <vt:lpstr>Recommendations: Future State (2)</vt:lpstr>
      <vt:lpstr>PowerPoint Presentation</vt:lpstr>
      <vt:lpstr>PowerPoint Presentation</vt:lpstr>
      <vt:lpstr>PowerPoint Presentation</vt:lpstr>
      <vt:lpstr>Outcome for today: an example –drinking water</vt:lpstr>
      <vt:lpstr>Next Steps</vt:lpstr>
      <vt:lpstr>PowerPoint Presentation</vt:lpstr>
      <vt:lpstr>Thank You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311</cp:revision>
  <cp:lastPrinted>2018-04-20T14:20:07Z</cp:lastPrinted>
  <dcterms:created xsi:type="dcterms:W3CDTF">2015-03-10T18:36:30Z</dcterms:created>
  <dcterms:modified xsi:type="dcterms:W3CDTF">2018-08-28T15:57:03Z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